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5" r:id="rId1"/>
  </p:sldMasterIdLst>
  <p:notesMasterIdLst>
    <p:notesMasterId r:id="rId30"/>
  </p:notesMasterIdLst>
  <p:sldIdLst>
    <p:sldId id="256" r:id="rId2"/>
    <p:sldId id="286" r:id="rId3"/>
    <p:sldId id="277" r:id="rId4"/>
    <p:sldId id="275" r:id="rId5"/>
    <p:sldId id="258" r:id="rId6"/>
    <p:sldId id="281" r:id="rId7"/>
    <p:sldId id="259" r:id="rId8"/>
    <p:sldId id="261" r:id="rId9"/>
    <p:sldId id="262" r:id="rId10"/>
    <p:sldId id="263" r:id="rId11"/>
    <p:sldId id="267" r:id="rId12"/>
    <p:sldId id="257" r:id="rId13"/>
    <p:sldId id="280" r:id="rId14"/>
    <p:sldId id="282" r:id="rId15"/>
    <p:sldId id="283" r:id="rId16"/>
    <p:sldId id="289" r:id="rId17"/>
    <p:sldId id="285" r:id="rId18"/>
    <p:sldId id="287" r:id="rId19"/>
    <p:sldId id="273" r:id="rId20"/>
    <p:sldId id="274" r:id="rId21"/>
    <p:sldId id="270" r:id="rId22"/>
    <p:sldId id="271" r:id="rId23"/>
    <p:sldId id="264" r:id="rId24"/>
    <p:sldId id="266" r:id="rId25"/>
    <p:sldId id="269" r:id="rId26"/>
    <p:sldId id="268" r:id="rId27"/>
    <p:sldId id="288" r:id="rId28"/>
    <p:sldId id="27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FD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1D82D-DCF3-4068-B203-B33245C98396}" type="datetimeFigureOut">
              <a:rPr lang="ru-RU" smtClean="0"/>
              <a:t>29.12.2018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09DE8-0233-4162-AC04-8F589732EC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0747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67E969E-EE92-4508-8D0A-4CFD21DF0DD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2732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C805-69F6-496D-8B46-D556D10903B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40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0265-3BD7-43F3-8B41-BB430DC6BABB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85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A2D1-58ED-4991-BE8A-2A4E2E5A0661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615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C440C-199A-4939-B060-83703AB3B07E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83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F2F7-8C33-430A-88C6-2EF2FBF6B2CC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253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6551-1096-44C8-9EF0-D9F464CCBC40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96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1E49-36C9-4861-BA1F-C8F5437CCAF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1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10681-413E-4620-9F00-88D5586E1D0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87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AC50D-69CF-4933-B0D5-4918C8FD0E15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59815" y="6317455"/>
            <a:ext cx="771089" cy="365125"/>
          </a:xfrm>
        </p:spPr>
        <p:txBody>
          <a:bodyPr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53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DAAAB-296A-4989-8316-EF8AC54405D9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678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E9898-123E-4CAC-9095-BE271DB6304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8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304E6-E15D-4BD9-BFA3-950ADC43A6F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353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84A9B-DC61-43E2-8174-FA4C5325F9C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4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E83E0-25A9-483B-88B8-4DA9BEF1487F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3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591D-B85F-456E-8156-B85A482CFD8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135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62933-2DAF-4F0E-82AC-DBCA2B0C7712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83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5C758-8B55-41DC-A2D5-ED0665BDB24C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660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36725" y="2075952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Прототип </a:t>
            </a:r>
            <a:r>
              <a:rPr lang="ru-RU" dirty="0"/>
              <a:t>программной системы пошагового боя для тактической игры с онлайн магазином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64600" y="5511800"/>
            <a:ext cx="3327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Выполнил: </a:t>
            </a:r>
            <a:r>
              <a:rPr lang="ru-RU" sz="3200" dirty="0" err="1" smtClean="0"/>
              <a:t>Виктошихин</a:t>
            </a:r>
            <a:r>
              <a:rPr lang="ru-RU" sz="3200" dirty="0" smtClean="0"/>
              <a:t> Д.В.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76581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62" y="201652"/>
            <a:ext cx="11429322" cy="6428995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23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69" y="209449"/>
            <a:ext cx="11438117" cy="6433942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46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05779"/>
          </a:xfrm>
        </p:spPr>
        <p:txBody>
          <a:bodyPr/>
          <a:lstStyle/>
          <a:p>
            <a:pPr algn="ctr"/>
            <a:r>
              <a:rPr lang="ru-RU" dirty="0" smtClean="0"/>
              <a:t>2.2 Выбор актуальных технологий для боевой системы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9243445"/>
              </p:ext>
            </p:extLst>
          </p:nvPr>
        </p:nvGraphicFramePr>
        <p:xfrm>
          <a:off x="1141413" y="2105796"/>
          <a:ext cx="10027330" cy="366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067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1685109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2939142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  <a:gridCol w="2887482">
                  <a:extLst>
                    <a:ext uri="{9D8B030D-6E8A-4147-A177-3AD203B41FA5}">
                      <a16:colId xmlns:a16="http://schemas.microsoft.com/office/drawing/2014/main" val="164587350"/>
                    </a:ext>
                  </a:extLst>
                </a:gridCol>
                <a:gridCol w="2102530">
                  <a:extLst>
                    <a:ext uri="{9D8B030D-6E8A-4147-A177-3AD203B41FA5}">
                      <a16:colId xmlns:a16="http://schemas.microsoft.com/office/drawing/2014/main" val="947967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Стоимость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Минусы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Unreal</a:t>
                      </a:r>
                      <a:r>
                        <a:rPr lang="en-US" baseline="0" dirty="0" smtClean="0"/>
                        <a:t> Engine</a:t>
                      </a:r>
                      <a:r>
                        <a:rPr lang="ru-RU" baseline="0" dirty="0" smtClean="0"/>
                        <a:t> (</a:t>
                      </a:r>
                      <a:r>
                        <a:rPr lang="en-US" baseline="0" dirty="0" smtClean="0"/>
                        <a:t>C++)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Бесплатно,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5% с продаж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ru-RU" dirty="0" smtClean="0"/>
                        <a:t>Передовые</a:t>
                      </a:r>
                      <a:r>
                        <a:rPr lang="ru-RU" baseline="0" dirty="0" smtClean="0"/>
                        <a:t> технологии рендеринга в реальном времени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Отсутствие</a:t>
                      </a:r>
                      <a:r>
                        <a:rPr lang="ru-RU" baseline="0" dirty="0" smtClean="0"/>
                        <a:t> русской документации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Unity (C#)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Бесплатно,</a:t>
                      </a:r>
                      <a:r>
                        <a:rPr lang="ru-RU" baseline="0" dirty="0" smtClean="0"/>
                        <a:t> если продажи превышают порог, необходимо разово купить лицензию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ru-RU" dirty="0" smtClean="0"/>
                        <a:t>Большое количество наработок и учебных материалов на русском языке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Сложность в получении</a:t>
                      </a:r>
                      <a:r>
                        <a:rPr lang="ru-RU" baseline="0" dirty="0" smtClean="0"/>
                        <a:t> современного уровня графики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89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Свой движок</a:t>
                      </a:r>
                      <a:r>
                        <a:rPr lang="en-US" dirty="0" smtClean="0"/>
                        <a:t> (</a:t>
                      </a:r>
                      <a:r>
                        <a:rPr lang="ru-RU" dirty="0" smtClean="0"/>
                        <a:t>любой язык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Максимальная</a:t>
                      </a:r>
                      <a:r>
                        <a:rPr lang="ru-RU" baseline="0" dirty="0" smtClean="0"/>
                        <a:t> гибкость разработки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Затраты на разработку возрастают многократно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909530"/>
                  </a:ext>
                </a:extLst>
              </a:tr>
            </a:tbl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14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2.3 Анализ аналогов магазина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905958"/>
              </p:ext>
            </p:extLst>
          </p:nvPr>
        </p:nvGraphicFramePr>
        <p:xfrm>
          <a:off x="1169715" y="2541225"/>
          <a:ext cx="9877696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954">
                  <a:extLst>
                    <a:ext uri="{9D8B030D-6E8A-4147-A177-3AD203B41FA5}">
                      <a16:colId xmlns:a16="http://schemas.microsoft.com/office/drawing/2014/main" val="2793767617"/>
                    </a:ext>
                  </a:extLst>
                </a:gridCol>
                <a:gridCol w="1619794">
                  <a:extLst>
                    <a:ext uri="{9D8B030D-6E8A-4147-A177-3AD203B41FA5}">
                      <a16:colId xmlns:a16="http://schemas.microsoft.com/office/drawing/2014/main" val="1916651112"/>
                    </a:ext>
                  </a:extLst>
                </a:gridCol>
                <a:gridCol w="3879668">
                  <a:extLst>
                    <a:ext uri="{9D8B030D-6E8A-4147-A177-3AD203B41FA5}">
                      <a16:colId xmlns:a16="http://schemas.microsoft.com/office/drawing/2014/main" val="1042151393"/>
                    </a:ext>
                  </a:extLst>
                </a:gridCol>
                <a:gridCol w="1528355">
                  <a:extLst>
                    <a:ext uri="{9D8B030D-6E8A-4147-A177-3AD203B41FA5}">
                      <a16:colId xmlns:a16="http://schemas.microsoft.com/office/drawing/2014/main" val="1314649157"/>
                    </a:ext>
                  </a:extLst>
                </a:gridCol>
                <a:gridCol w="2425925">
                  <a:extLst>
                    <a:ext uri="{9D8B030D-6E8A-4147-A177-3AD203B41FA5}">
                      <a16:colId xmlns:a16="http://schemas.microsoft.com/office/drawing/2014/main" val="582582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Название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Влияние на игру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Своя валюта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Доступ во время игры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09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Dota</a:t>
                      </a:r>
                      <a:r>
                        <a:rPr lang="ru-RU" dirty="0" smtClean="0"/>
                        <a:t> 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Минимальное</a:t>
                      </a:r>
                      <a:r>
                        <a:rPr lang="ru-RU" baseline="0" dirty="0" smtClean="0"/>
                        <a:t> (изменение эффектов может ввести в заблуждение)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Частичный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3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Path of Exile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Минимальное (можно расширить сундук инвентаря,</a:t>
                      </a:r>
                      <a:r>
                        <a:rPr lang="ru-RU" baseline="0" dirty="0" smtClean="0"/>
                        <a:t> скажется только на удобстве)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78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Throne: kingdom at war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Колоссальное (без платы буквально не сделаешь и шагу)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955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051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83" y="265769"/>
            <a:ext cx="11199223" cy="629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0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41" y="292847"/>
            <a:ext cx="11123367" cy="62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2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75" y="236486"/>
            <a:ext cx="11233540" cy="631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05779"/>
          </a:xfrm>
        </p:spPr>
        <p:txBody>
          <a:bodyPr/>
          <a:lstStyle/>
          <a:p>
            <a:pPr algn="ctr"/>
            <a:r>
              <a:rPr lang="ru-RU" dirty="0" smtClean="0"/>
              <a:t>2.4 Выбор актуальных технологий для магазина</a:t>
            </a:r>
            <a:endParaRPr lang="ru-RU" dirty="0"/>
          </a:p>
        </p:txBody>
      </p:sp>
      <p:graphicFrame>
        <p:nvGraphicFramePr>
          <p:cNvPr id="6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8427331"/>
              </p:ext>
            </p:extLst>
          </p:nvPr>
        </p:nvGraphicFramePr>
        <p:xfrm>
          <a:off x="1141411" y="5224936"/>
          <a:ext cx="990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773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3280118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5834109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MySQL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Актуальная технология,</a:t>
                      </a:r>
                      <a:r>
                        <a:rPr lang="ru-RU" baseline="0" dirty="0" smtClean="0"/>
                        <a:t> хорошо распространено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</a:tbl>
          </a:graphicData>
        </a:graphic>
      </p:graphicFrame>
      <p:graphicFrame>
        <p:nvGraphicFramePr>
          <p:cNvPr id="8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5409679"/>
              </p:ext>
            </p:extLst>
          </p:nvPr>
        </p:nvGraphicFramePr>
        <p:xfrm>
          <a:off x="1141411" y="2262570"/>
          <a:ext cx="9906001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477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1739763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3435532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  <a:gridCol w="3487783">
                  <a:extLst>
                    <a:ext uri="{9D8B030D-6E8A-4147-A177-3AD203B41FA5}">
                      <a16:colId xmlns:a16="http://schemas.microsoft.com/office/drawing/2014/main" val="164587350"/>
                    </a:ext>
                  </a:extLst>
                </a:gridCol>
                <a:gridCol w="871446">
                  <a:extLst>
                    <a:ext uri="{9D8B030D-6E8A-4147-A177-3AD203B41FA5}">
                      <a16:colId xmlns:a16="http://schemas.microsoft.com/office/drawing/2014/main" val="6942392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Минусы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Выбор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MVC Framework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Много документации, хорошо</a:t>
                      </a:r>
                      <a:r>
                        <a:rPr lang="ru-RU" baseline="0" dirty="0" smtClean="0"/>
                        <a:t> распространено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ru-RU" baseline="0" dirty="0" smtClean="0"/>
                        <a:t>+</a:t>
                      </a:r>
                      <a:endParaRPr lang="ru-RU" baseline="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Core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Новая</a:t>
                      </a:r>
                      <a:r>
                        <a:rPr lang="ru-RU" baseline="0" dirty="0" smtClean="0"/>
                        <a:t> технология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Мало документации, </a:t>
                      </a:r>
                      <a:r>
                        <a:rPr lang="ru-RU" baseline="0" dirty="0" smtClean="0"/>
                        <a:t>слабо распространено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-</a:t>
                      </a:r>
                      <a:endParaRPr lang="ru-RU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289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Web Forms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Много документации, простое в изучении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Старая</a:t>
                      </a:r>
                      <a:r>
                        <a:rPr lang="ru-RU" baseline="0" dirty="0" smtClean="0"/>
                        <a:t> технология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909530"/>
                  </a:ext>
                </a:extLst>
              </a:tr>
            </a:tbl>
          </a:graphicData>
        </a:graphic>
      </p:graphicFrame>
      <p:sp>
        <p:nvSpPr>
          <p:cNvPr id="9" name="Заголовок 1"/>
          <p:cNvSpPr txBox="1">
            <a:spLocks/>
          </p:cNvSpPr>
          <p:nvPr/>
        </p:nvSpPr>
        <p:spPr>
          <a:xfrm>
            <a:off x="1141411" y="1407887"/>
            <a:ext cx="9905998" cy="1105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/>
              <a:t>Сайт</a:t>
            </a:r>
            <a:endParaRPr lang="ru-RU" dirty="0"/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1141411" y="4354806"/>
            <a:ext cx="9905998" cy="1105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/>
              <a:t>База данных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5056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049973" y="255182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3 Анализ предметной области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91212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3.2. Функциональные требования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Вычисление стоимости ОД для действий: </a:t>
            </a:r>
            <a:r>
              <a:rPr lang="ru-RU" dirty="0" smtClean="0"/>
              <a:t>передвижение </a:t>
            </a:r>
            <a:r>
              <a:rPr lang="ru-RU" dirty="0" smtClean="0"/>
              <a:t>в определённую точку (реализация волнового алгоритма), </a:t>
            </a:r>
            <a:r>
              <a:rPr lang="ru-RU" dirty="0" smtClean="0"/>
              <a:t>использование способностей;</a:t>
            </a:r>
            <a:endParaRPr lang="ru-RU" dirty="0" smtClean="0"/>
          </a:p>
          <a:p>
            <a:r>
              <a:rPr lang="ru-RU" dirty="0" smtClean="0"/>
              <a:t>Функция передвижения персонажа по полю </a:t>
            </a:r>
            <a:r>
              <a:rPr lang="ru-RU" dirty="0" smtClean="0"/>
              <a:t>боя;</a:t>
            </a:r>
            <a:endParaRPr lang="ru-RU" dirty="0" smtClean="0"/>
          </a:p>
          <a:p>
            <a:r>
              <a:rPr lang="ru-RU" dirty="0" smtClean="0"/>
              <a:t>Вычисление получаемого урона от способностей с учётом </a:t>
            </a:r>
            <a:r>
              <a:rPr lang="ru-RU" dirty="0" smtClean="0"/>
              <a:t>вычитания </a:t>
            </a:r>
            <a:r>
              <a:rPr lang="ru-RU" dirty="0" smtClean="0"/>
              <a:t>от </a:t>
            </a:r>
            <a:r>
              <a:rPr lang="ru-RU" dirty="0" smtClean="0"/>
              <a:t>сопротивляемостей (брони и </a:t>
            </a:r>
            <a:r>
              <a:rPr lang="ru-RU" dirty="0" smtClean="0"/>
              <a:t>т.д</a:t>
            </a:r>
            <a:r>
              <a:rPr lang="ru-RU" dirty="0" smtClean="0"/>
              <a:t>.).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9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15286" y="25157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1 Календарный план </a:t>
            </a:r>
            <a:r>
              <a:rPr lang="ru-RU" sz="4400" dirty="0" smtClean="0"/>
              <a:t>проекта, словарь предметной области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99521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3.3. Нефункциональные требования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2419304"/>
            <a:ext cx="9905999" cy="3541714"/>
          </a:xfrm>
        </p:spPr>
        <p:txBody>
          <a:bodyPr>
            <a:normAutofit/>
          </a:bodyPr>
          <a:lstStyle/>
          <a:p>
            <a:r>
              <a:rPr lang="ru-RU" dirty="0"/>
              <a:t>Пользовательский интерфейс должен быть удобным, чтобы пользователь мог интуитивно понять, на какую кнопку нажать, чтобы совершить какое-либо </a:t>
            </a:r>
            <a:r>
              <a:rPr lang="ru-RU" dirty="0" smtClean="0"/>
              <a:t>действие, а так же быстро узнавать актуальную информацию о характеристиках персонажей;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9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355" y="0"/>
            <a:ext cx="10144495" cy="68580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2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3847" y="25648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4 Макет программной системы</a:t>
            </a:r>
            <a:endParaRPr lang="ru-RU" sz="4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98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0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054"/>
            <a:ext cx="12192000" cy="64976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6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50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56756"/>
            <a:ext cx="12192000" cy="649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8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45796" y="2743199"/>
            <a:ext cx="8791575" cy="1628911"/>
          </a:xfrm>
        </p:spPr>
        <p:txBody>
          <a:bodyPr>
            <a:normAutofit/>
          </a:bodyPr>
          <a:lstStyle/>
          <a:p>
            <a:pPr algn="ctr"/>
            <a:r>
              <a:rPr lang="ru-RU" sz="9600" dirty="0" smtClean="0"/>
              <a:t>Конец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7882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6" y="1716788"/>
            <a:ext cx="5281459" cy="44831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265" y="1716788"/>
            <a:ext cx="6355453" cy="4483100"/>
          </a:xfrm>
          <a:prstGeom prst="rect">
            <a:avLst/>
          </a:prstGeom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1141413" y="238218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1.1 Диаграмма </a:t>
            </a:r>
            <a:r>
              <a:rPr lang="ru-RU" dirty="0" err="1" smtClean="0"/>
              <a:t>ганта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18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1.2 </a:t>
            </a:r>
            <a:r>
              <a:rPr lang="ru-RU" dirty="0" smtClean="0"/>
              <a:t>Словарь Предметной области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197236"/>
            <a:ext cx="9905999" cy="4321130"/>
          </a:xfrm>
        </p:spPr>
        <p:txBody>
          <a:bodyPr/>
          <a:lstStyle/>
          <a:p>
            <a:r>
              <a:rPr lang="ru-RU" dirty="0" smtClean="0"/>
              <a:t>Раунд </a:t>
            </a:r>
            <a:r>
              <a:rPr lang="ru-RU" dirty="0" smtClean="0"/>
              <a:t>– мера логического разделения игрового </a:t>
            </a:r>
            <a:r>
              <a:rPr lang="ru-RU" dirty="0" smtClean="0"/>
              <a:t>процесса;</a:t>
            </a:r>
            <a:endParaRPr lang="ru-RU" dirty="0" smtClean="0"/>
          </a:p>
          <a:p>
            <a:r>
              <a:rPr lang="ru-RU" dirty="0" smtClean="0"/>
              <a:t>ОД - Очки действия, затрачиваемые на выполнение действий. Каждый раунд персонаж получает ОД, количество зависит от его </a:t>
            </a:r>
            <a:r>
              <a:rPr lang="ru-RU" dirty="0" smtClean="0"/>
              <a:t>характеристик</a:t>
            </a:r>
            <a:r>
              <a:rPr lang="ru-RU" dirty="0"/>
              <a:t>;</a:t>
            </a:r>
            <a:endParaRPr lang="ru-RU" dirty="0" smtClean="0"/>
          </a:p>
          <a:p>
            <a:r>
              <a:rPr lang="ru-RU" dirty="0"/>
              <a:t>Характеристики – числовое значение боевого потенциала персонажа </a:t>
            </a:r>
            <a:r>
              <a:rPr lang="ru-RU" dirty="0" smtClean="0"/>
              <a:t>(количество </a:t>
            </a:r>
            <a:r>
              <a:rPr lang="ru-RU" dirty="0"/>
              <a:t>здоровья, </a:t>
            </a:r>
            <a:r>
              <a:rPr lang="ru-RU" dirty="0" smtClean="0"/>
              <a:t>ОД, сопротивляемость эффектам);</a:t>
            </a:r>
            <a:endParaRPr lang="ru-RU" dirty="0" smtClean="0"/>
          </a:p>
          <a:p>
            <a:r>
              <a:rPr lang="ru-RU" dirty="0" smtClean="0"/>
              <a:t>Способность – </a:t>
            </a:r>
            <a:r>
              <a:rPr lang="ru-RU" dirty="0" smtClean="0"/>
              <a:t>Действие персонажа направленное на изменение характеристик (например нанесение урона, вывод из строя, усиление).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3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2225" y="272163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2 Обзор актуальных технологий, анализ аналогов </a:t>
            </a:r>
            <a:endParaRPr lang="ru-RU" sz="4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2.1 Анализ </a:t>
            </a:r>
            <a:r>
              <a:rPr lang="ru-RU" dirty="0"/>
              <a:t>аналогов </a:t>
            </a:r>
            <a:r>
              <a:rPr lang="ru-RU" dirty="0" smtClean="0"/>
              <a:t>боевой системы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53604"/>
              </p:ext>
            </p:extLst>
          </p:nvPr>
        </p:nvGraphicFramePr>
        <p:xfrm>
          <a:off x="1007018" y="2306094"/>
          <a:ext cx="10040393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590">
                  <a:extLst>
                    <a:ext uri="{9D8B030D-6E8A-4147-A177-3AD203B41FA5}">
                      <a16:colId xmlns:a16="http://schemas.microsoft.com/office/drawing/2014/main" val="2793767617"/>
                    </a:ext>
                  </a:extLst>
                </a:gridCol>
                <a:gridCol w="1741226">
                  <a:extLst>
                    <a:ext uri="{9D8B030D-6E8A-4147-A177-3AD203B41FA5}">
                      <a16:colId xmlns:a16="http://schemas.microsoft.com/office/drawing/2014/main" val="1916651112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1011389653"/>
                    </a:ext>
                  </a:extLst>
                </a:gridCol>
                <a:gridCol w="2233749">
                  <a:extLst>
                    <a:ext uri="{9D8B030D-6E8A-4147-A177-3AD203B41FA5}">
                      <a16:colId xmlns:a16="http://schemas.microsoft.com/office/drawing/2014/main" val="1042151393"/>
                    </a:ext>
                  </a:extLst>
                </a:gridCol>
                <a:gridCol w="1998617">
                  <a:extLst>
                    <a:ext uri="{9D8B030D-6E8A-4147-A177-3AD203B41FA5}">
                      <a16:colId xmlns:a16="http://schemas.microsoft.com/office/drawing/2014/main" val="154080407"/>
                    </a:ext>
                  </a:extLst>
                </a:gridCol>
                <a:gridCol w="1811971">
                  <a:extLst>
                    <a:ext uri="{9D8B030D-6E8A-4147-A177-3AD203B41FA5}">
                      <a16:colId xmlns:a16="http://schemas.microsoft.com/office/drawing/2014/main" val="355197071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Название</a:t>
                      </a:r>
                      <a:endParaRPr lang="ru-RU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Поле </a:t>
                      </a:r>
                      <a:r>
                        <a:rPr lang="ru-RU" baseline="0" dirty="0" smtClean="0"/>
                        <a:t>боя</a:t>
                      </a:r>
                      <a:endParaRPr lang="ru-RU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Баллы</a:t>
                      </a:r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51577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Точность планирования хода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Количество игровых механик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Удобство интерфейса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09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Heroes</a:t>
                      </a:r>
                      <a:r>
                        <a:rPr lang="en-US" baseline="0" dirty="0" smtClean="0"/>
                        <a:t> of might and magic 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Гексагональное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3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Kings bounty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Гексагональное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397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 com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Клеточное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78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Divinity original sin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Без делений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744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Darkest</a:t>
                      </a:r>
                      <a:r>
                        <a:rPr lang="en-US" baseline="0" dirty="0" smtClean="0"/>
                        <a:t> dungeon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 позициям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350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634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051" y="190339"/>
            <a:ext cx="8621486" cy="6466115"/>
          </a:xfrm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6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3" y="229847"/>
            <a:ext cx="10241280" cy="6400800"/>
          </a:xfr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75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5" y="190340"/>
            <a:ext cx="11472089" cy="6453051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46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545</TotalTime>
  <Words>482</Words>
  <Application>Microsoft Office PowerPoint</Application>
  <PresentationFormat>Широкоэкранный</PresentationFormat>
  <Paragraphs>153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3" baseType="lpstr">
      <vt:lpstr>Arial</vt:lpstr>
      <vt:lpstr>Calibri</vt:lpstr>
      <vt:lpstr>Trebuchet MS</vt:lpstr>
      <vt:lpstr>Tw Cen MT</vt:lpstr>
      <vt:lpstr>Контур</vt:lpstr>
      <vt:lpstr>Прототип программной системы пошагового боя для тактической игры с онлайн магазином</vt:lpstr>
      <vt:lpstr>1 Календарный план проекта, словарь предметной области</vt:lpstr>
      <vt:lpstr>1.1 Диаграмма ганта</vt:lpstr>
      <vt:lpstr>1.2 Словарь Предметной области</vt:lpstr>
      <vt:lpstr>2 Обзор актуальных технологий, анализ аналогов </vt:lpstr>
      <vt:lpstr>2.1 Анализ аналогов боевой системы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2.2 Выбор актуальных технологий для боевой системы</vt:lpstr>
      <vt:lpstr>2.3 Анализ аналогов магазина</vt:lpstr>
      <vt:lpstr>Презентация PowerPoint</vt:lpstr>
      <vt:lpstr>Презентация PowerPoint</vt:lpstr>
      <vt:lpstr>Презентация PowerPoint</vt:lpstr>
      <vt:lpstr>2.4 Выбор актуальных технологий для магазина</vt:lpstr>
      <vt:lpstr>3 Анализ предметной области</vt:lpstr>
      <vt:lpstr>3.2. Функциональные требования</vt:lpstr>
      <vt:lpstr>3.3. Нефункциональные требования</vt:lpstr>
      <vt:lpstr>Презентация PowerPoint</vt:lpstr>
      <vt:lpstr>4 Макет программной системы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Конец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274</cp:revision>
  <dcterms:created xsi:type="dcterms:W3CDTF">2018-12-28T10:41:38Z</dcterms:created>
  <dcterms:modified xsi:type="dcterms:W3CDTF">2018-12-29T04:42:46Z</dcterms:modified>
</cp:coreProperties>
</file>

<file path=docProps/thumbnail.jpeg>
</file>